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2" r:id="rId2"/>
    <p:sldId id="387" r:id="rId3"/>
    <p:sldId id="388" r:id="rId4"/>
    <p:sldId id="389" r:id="rId5"/>
    <p:sldId id="390" r:id="rId6"/>
    <p:sldId id="391" r:id="rId7"/>
    <p:sldId id="392" r:id="rId8"/>
    <p:sldId id="395" r:id="rId9"/>
    <p:sldId id="37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6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play/261/687/7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1/684/125" TargetMode="External"/><Relationship Id="rId2" Type="http://schemas.openxmlformats.org/officeDocument/2006/relationships/hyperlink" Target="https://wordwall.net/play/261/682/9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901d4dd1-2f14-47aa-b6b8-c027ea8fcfb9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735" y="3216790"/>
            <a:ext cx="6840669" cy="1655762"/>
          </a:xfrm>
        </p:spPr>
        <p:txBody>
          <a:bodyPr>
            <a:normAutofit/>
          </a:bodyPr>
          <a:lstStyle/>
          <a:p>
            <a:r>
              <a:rPr lang="hr-HR" sz="6600"/>
              <a:t>Superheroes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3E61A84E-97D8-492E-841C-E8B35AEE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1347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CDF4BB6-128D-4D9C-BB37-E9CF5135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0" y="113425"/>
            <a:ext cx="10467975" cy="264795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31C2680-CBF4-4089-B1C6-58A83A953433}"/>
              </a:ext>
            </a:extLst>
          </p:cNvPr>
          <p:cNvSpPr txBox="1"/>
          <p:nvPr/>
        </p:nvSpPr>
        <p:spPr>
          <a:xfrm>
            <a:off x="369651" y="1819072"/>
            <a:ext cx="7684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recognize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1?</a:t>
            </a:r>
          </a:p>
          <a:p>
            <a:r>
              <a:rPr lang="hr-HR" sz="2400" dirty="0"/>
              <a:t> </a:t>
            </a:r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superheroes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Why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special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26634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CDAE9DA-5C9F-4BEE-BE4B-7D8AA1B5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63" y="778592"/>
            <a:ext cx="8296275" cy="501967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D7953E18-2E14-48C5-B6D7-F67B1086C743}"/>
              </a:ext>
            </a:extLst>
          </p:cNvPr>
          <p:cNvSpPr/>
          <p:nvPr/>
        </p:nvSpPr>
        <p:spPr>
          <a:xfrm>
            <a:off x="6675685" y="1123124"/>
            <a:ext cx="1235413" cy="46692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1C137C91-9190-47A0-9231-D6B016F5A280}"/>
              </a:ext>
            </a:extLst>
          </p:cNvPr>
          <p:cNvSpPr/>
          <p:nvPr/>
        </p:nvSpPr>
        <p:spPr>
          <a:xfrm>
            <a:off x="3565347" y="1066182"/>
            <a:ext cx="1235413" cy="46692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AAB21B2-6C32-463B-930D-F9C200C6183B}"/>
              </a:ext>
            </a:extLst>
          </p:cNvPr>
          <p:cNvSpPr txBox="1"/>
          <p:nvPr/>
        </p:nvSpPr>
        <p:spPr>
          <a:xfrm>
            <a:off x="321547" y="5888986"/>
            <a:ext cx="1141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superheroes</a:t>
            </a:r>
            <a:r>
              <a:rPr lang="hr-HR" sz="2400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453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0C624AE-7F06-43A2-ACDC-F99DDFEF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" y="1787166"/>
            <a:ext cx="5553075" cy="4010025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831BCF4-DD18-4B8D-8D0B-EFD9C4B87996}"/>
              </a:ext>
            </a:extLst>
          </p:cNvPr>
          <p:cNvSpPr/>
          <p:nvPr/>
        </p:nvSpPr>
        <p:spPr>
          <a:xfrm>
            <a:off x="5345722" y="2884715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6DA5724-631A-4E33-9AC1-A524F7A0D24E}"/>
              </a:ext>
            </a:extLst>
          </p:cNvPr>
          <p:cNvSpPr/>
          <p:nvPr/>
        </p:nvSpPr>
        <p:spPr>
          <a:xfrm>
            <a:off x="5311913" y="3743122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F4BFBEA5-D211-41BB-986D-12623BF4FBA1}"/>
              </a:ext>
            </a:extLst>
          </p:cNvPr>
          <p:cNvSpPr/>
          <p:nvPr/>
        </p:nvSpPr>
        <p:spPr>
          <a:xfrm>
            <a:off x="5311912" y="5383062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380A55D-1446-408F-890B-75C3EE86B9EA}"/>
              </a:ext>
            </a:extLst>
          </p:cNvPr>
          <p:cNvSpPr/>
          <p:nvPr/>
        </p:nvSpPr>
        <p:spPr>
          <a:xfrm>
            <a:off x="4983981" y="2452730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79ABAB55-B040-4A8D-9578-F002C40887FB}"/>
              </a:ext>
            </a:extLst>
          </p:cNvPr>
          <p:cNvSpPr/>
          <p:nvPr/>
        </p:nvSpPr>
        <p:spPr>
          <a:xfrm>
            <a:off x="4950171" y="3306956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D2DB5F1-3CDC-45E8-A354-772034A2E993}"/>
              </a:ext>
            </a:extLst>
          </p:cNvPr>
          <p:cNvSpPr/>
          <p:nvPr/>
        </p:nvSpPr>
        <p:spPr>
          <a:xfrm>
            <a:off x="4933503" y="4161182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9DDB24B-258B-4038-BC79-50ACE6FC7C53}"/>
              </a:ext>
            </a:extLst>
          </p:cNvPr>
          <p:cNvSpPr/>
          <p:nvPr/>
        </p:nvSpPr>
        <p:spPr>
          <a:xfrm>
            <a:off x="4939886" y="4598322"/>
            <a:ext cx="361741" cy="38183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5996FB4-1B94-4E9F-AD96-EAD1FCD5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92390"/>
            <a:ext cx="5534025" cy="5334000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42863F07-A2F5-41BD-B152-AB735507AA7F}"/>
              </a:ext>
            </a:extLst>
          </p:cNvPr>
          <p:cNvCxnSpPr/>
          <p:nvPr/>
        </p:nvCxnSpPr>
        <p:spPr>
          <a:xfrm>
            <a:off x="11093380" y="2965101"/>
            <a:ext cx="351692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D906785C-3E7A-4AC2-8FC6-8C19D55398C1}"/>
              </a:ext>
            </a:extLst>
          </p:cNvPr>
          <p:cNvCxnSpPr>
            <a:cxnSpLocks/>
          </p:cNvCxnSpPr>
          <p:nvPr/>
        </p:nvCxnSpPr>
        <p:spPr>
          <a:xfrm>
            <a:off x="9755275" y="3299420"/>
            <a:ext cx="168979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15FCCB59-1E3F-480D-AC44-951202062A8B}"/>
              </a:ext>
            </a:extLst>
          </p:cNvPr>
          <p:cNvCxnSpPr>
            <a:cxnSpLocks/>
          </p:cNvCxnSpPr>
          <p:nvPr/>
        </p:nvCxnSpPr>
        <p:spPr>
          <a:xfrm>
            <a:off x="9839011" y="3651113"/>
            <a:ext cx="143021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D6BFAFA-5DF1-447F-AC39-2EB3E55B6536}"/>
              </a:ext>
            </a:extLst>
          </p:cNvPr>
          <p:cNvCxnSpPr>
            <a:cxnSpLocks/>
          </p:cNvCxnSpPr>
          <p:nvPr/>
        </p:nvCxnSpPr>
        <p:spPr>
          <a:xfrm>
            <a:off x="8974853" y="4906108"/>
            <a:ext cx="1304611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DA10AA0F-B49A-4D17-B5C0-FDC546E7590F}"/>
              </a:ext>
            </a:extLst>
          </p:cNvPr>
          <p:cNvCxnSpPr>
            <a:cxnSpLocks/>
          </p:cNvCxnSpPr>
          <p:nvPr/>
        </p:nvCxnSpPr>
        <p:spPr>
          <a:xfrm>
            <a:off x="6362281" y="5227655"/>
            <a:ext cx="86248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4E123143-0EFB-4F4F-AAF8-B5C111593296}"/>
              </a:ext>
            </a:extLst>
          </p:cNvPr>
          <p:cNvCxnSpPr>
            <a:cxnSpLocks/>
          </p:cNvCxnSpPr>
          <p:nvPr/>
        </p:nvCxnSpPr>
        <p:spPr>
          <a:xfrm>
            <a:off x="10741688" y="2303584"/>
            <a:ext cx="83401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6FF85CEC-AC66-406F-B634-C16B10A7F8EC}"/>
              </a:ext>
            </a:extLst>
          </p:cNvPr>
          <p:cNvCxnSpPr>
            <a:cxnSpLocks/>
          </p:cNvCxnSpPr>
          <p:nvPr/>
        </p:nvCxnSpPr>
        <p:spPr>
          <a:xfrm>
            <a:off x="9839011" y="2605968"/>
            <a:ext cx="151562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BAA53D39-C48D-429E-87F6-02ED1236221B}"/>
              </a:ext>
            </a:extLst>
          </p:cNvPr>
          <p:cNvCxnSpPr>
            <a:cxnSpLocks/>
          </p:cNvCxnSpPr>
          <p:nvPr/>
        </p:nvCxnSpPr>
        <p:spPr>
          <a:xfrm>
            <a:off x="9839011" y="2965101"/>
            <a:ext cx="71510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lika 31">
            <a:extLst>
              <a:ext uri="{FF2B5EF4-FFF2-40B4-BE49-F238E27FC236}">
                <a16:creationId xmlns:a16="http://schemas.microsoft.com/office/drawing/2014/main" id="{CCCBCCB2-D073-4110-87B0-F429EBA79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907" y="1283068"/>
            <a:ext cx="4419153" cy="5574932"/>
          </a:xfrm>
          <a:prstGeom prst="rect">
            <a:avLst/>
          </a:prstGeom>
        </p:spPr>
      </p:pic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C2F965BD-866C-4B9F-B62C-765174628251}"/>
              </a:ext>
            </a:extLst>
          </p:cNvPr>
          <p:cNvCxnSpPr/>
          <p:nvPr/>
        </p:nvCxnSpPr>
        <p:spPr>
          <a:xfrm>
            <a:off x="7797521" y="3578262"/>
            <a:ext cx="7938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80DF7FF0-FC86-4559-B9DD-429BCB8E3349}"/>
              </a:ext>
            </a:extLst>
          </p:cNvPr>
          <p:cNvCxnSpPr/>
          <p:nvPr/>
        </p:nvCxnSpPr>
        <p:spPr>
          <a:xfrm>
            <a:off x="7224765" y="3916668"/>
            <a:ext cx="7938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F8DB9FEC-D0DF-44EA-8D94-A2B772305C34}"/>
              </a:ext>
            </a:extLst>
          </p:cNvPr>
          <p:cNvCxnSpPr/>
          <p:nvPr/>
        </p:nvCxnSpPr>
        <p:spPr>
          <a:xfrm>
            <a:off x="8390663" y="4464192"/>
            <a:ext cx="7938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2B3E29D8-C1E5-4C33-B841-BAA26636B72C}"/>
              </a:ext>
            </a:extLst>
          </p:cNvPr>
          <p:cNvCxnSpPr>
            <a:cxnSpLocks/>
          </p:cNvCxnSpPr>
          <p:nvPr/>
        </p:nvCxnSpPr>
        <p:spPr>
          <a:xfrm>
            <a:off x="7224765" y="4789241"/>
            <a:ext cx="96966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E4AA0B2C-CF3C-4238-A6FB-6AD2FE658322}"/>
              </a:ext>
            </a:extLst>
          </p:cNvPr>
          <p:cNvCxnSpPr>
            <a:cxnSpLocks/>
          </p:cNvCxnSpPr>
          <p:nvPr/>
        </p:nvCxnSpPr>
        <p:spPr>
          <a:xfrm>
            <a:off x="9018685" y="5905577"/>
            <a:ext cx="18033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563AD260-8380-4F0B-B446-83BE3AEBFF27}"/>
              </a:ext>
            </a:extLst>
          </p:cNvPr>
          <p:cNvCxnSpPr>
            <a:cxnSpLocks/>
          </p:cNvCxnSpPr>
          <p:nvPr/>
        </p:nvCxnSpPr>
        <p:spPr>
          <a:xfrm>
            <a:off x="7115908" y="6212605"/>
            <a:ext cx="308065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47AA6E-38A5-420D-BE9C-D606AD23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7" y="672977"/>
            <a:ext cx="5915025" cy="4476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167AC8-BE8C-462E-A759-C941DF0D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66" y="1120652"/>
            <a:ext cx="10473732" cy="5569366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B7DB2595-3B2E-4F5D-93EC-EFE5420B8592}"/>
              </a:ext>
            </a:extLst>
          </p:cNvPr>
          <p:cNvCxnSpPr/>
          <p:nvPr/>
        </p:nvCxnSpPr>
        <p:spPr>
          <a:xfrm>
            <a:off x="2401556" y="5466303"/>
            <a:ext cx="105507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788F85AA-14D2-4D86-9180-DB6F14E96DE9}"/>
              </a:ext>
            </a:extLst>
          </p:cNvPr>
          <p:cNvCxnSpPr/>
          <p:nvPr/>
        </p:nvCxnSpPr>
        <p:spPr>
          <a:xfrm>
            <a:off x="7869534" y="4131547"/>
            <a:ext cx="105507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1132EA1-D1E9-4432-AD83-4F61415C362D}"/>
              </a:ext>
            </a:extLst>
          </p:cNvPr>
          <p:cNvSpPr txBox="1"/>
          <p:nvPr/>
        </p:nvSpPr>
        <p:spPr>
          <a:xfrm>
            <a:off x="1979525" y="2165673"/>
            <a:ext cx="897972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superlatives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superlatives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on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own</a:t>
            </a:r>
            <a:r>
              <a:rPr lang="hr-HR" sz="2400" dirty="0"/>
              <a:t> (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superheroes</a:t>
            </a:r>
            <a:r>
              <a:rPr lang="hr-HR" sz="2400" dirty="0"/>
              <a:t>,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school</a:t>
            </a:r>
            <a:r>
              <a:rPr lang="hr-H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79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37A1910-E81A-4798-B620-B79AF433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2" y="228600"/>
            <a:ext cx="6296025" cy="32004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18F0C3D-A555-46A1-A678-6485420D76CE}"/>
              </a:ext>
            </a:extLst>
          </p:cNvPr>
          <p:cNvSpPr txBox="1"/>
          <p:nvPr/>
        </p:nvSpPr>
        <p:spPr>
          <a:xfrm>
            <a:off x="3322654" y="783771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E2527C-5193-4308-BFFB-C82F9CE9B057}"/>
              </a:ext>
            </a:extLst>
          </p:cNvPr>
          <p:cNvSpPr txBox="1"/>
          <p:nvPr/>
        </p:nvSpPr>
        <p:spPr>
          <a:xfrm>
            <a:off x="3322654" y="143719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B586198-62DE-44DE-A3FF-E8043682D066}"/>
              </a:ext>
            </a:extLst>
          </p:cNvPr>
          <p:cNvSpPr txBox="1"/>
          <p:nvPr/>
        </p:nvSpPr>
        <p:spPr>
          <a:xfrm>
            <a:off x="3309492" y="220226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DC43BE5-851D-4C04-B979-DEB7399EDD65}"/>
              </a:ext>
            </a:extLst>
          </p:cNvPr>
          <p:cNvSpPr txBox="1"/>
          <p:nvPr/>
        </p:nvSpPr>
        <p:spPr>
          <a:xfrm>
            <a:off x="3322654" y="2584798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2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03BDCB4-4E71-4D5D-BA0F-25B5E05F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70" y="3912809"/>
            <a:ext cx="57340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AD8DD2C-3EDD-4FC2-866B-C1C10AE49654}"/>
              </a:ext>
            </a:extLst>
          </p:cNvPr>
          <p:cNvSpPr txBox="1"/>
          <p:nvPr/>
        </p:nvSpPr>
        <p:spPr>
          <a:xfrm>
            <a:off x="1957151" y="3144586"/>
            <a:ext cx="945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How </a:t>
            </a:r>
            <a:r>
              <a:rPr lang="hr-HR" sz="2400" dirty="0" err="1"/>
              <a:t>much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remember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superheroes</a:t>
            </a:r>
            <a:r>
              <a:rPr lang="hr-HR" sz="2400" dirty="0"/>
              <a:t>. Do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quiz</a:t>
            </a:r>
            <a:r>
              <a:rPr lang="hr-HR" sz="2400" dirty="0"/>
              <a:t>.</a:t>
            </a:r>
          </a:p>
          <a:p>
            <a:pPr algn="ctr"/>
            <a:r>
              <a:rPr lang="hr-HR" sz="2400" i="1" dirty="0">
                <a:hlinkClick r:id="rId2"/>
              </a:rPr>
              <a:t>https://wordwall.net/play/261/687/730</a:t>
            </a:r>
            <a:r>
              <a:rPr lang="hr-HR" sz="2400" i="1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785A234-9D2F-4BAF-8DF1-1F1FE719D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9485" cy="6858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FDD112A-9C29-4A51-BEF7-5A0D32F0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2" y="142740"/>
            <a:ext cx="8418843" cy="359490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226304E8-EE20-47DF-A8D5-DD6B54521AEA}"/>
              </a:ext>
            </a:extLst>
          </p:cNvPr>
          <p:cNvSpPr txBox="1"/>
          <p:nvPr/>
        </p:nvSpPr>
        <p:spPr>
          <a:xfrm>
            <a:off x="6205819" y="1197257"/>
            <a:ext cx="5446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texts</a:t>
            </a:r>
            <a:r>
              <a:rPr lang="hr-HR" sz="2400" dirty="0"/>
              <a:t> are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a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word ”</a:t>
            </a:r>
            <a:r>
              <a:rPr lang="hr-HR" sz="2400" dirty="0" err="1"/>
              <a:t>crime</a:t>
            </a:r>
            <a:r>
              <a:rPr lang="hr-HR" sz="2400" dirty="0"/>
              <a:t>”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endParaRPr lang="hr-HR" sz="2400" i="1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1B85585-D86D-4BB0-8EC1-94B60C4F0FAE}"/>
              </a:ext>
            </a:extLst>
          </p:cNvPr>
          <p:cNvSpPr txBox="1"/>
          <p:nvPr/>
        </p:nvSpPr>
        <p:spPr>
          <a:xfrm>
            <a:off x="3092257" y="1457430"/>
            <a:ext cx="19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66"/>
                </a:solidFill>
              </a:rPr>
              <a:t>inventor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FEF4DAD-2745-4F67-8504-A49BD3E684D6}"/>
              </a:ext>
            </a:extLst>
          </p:cNvPr>
          <p:cNvSpPr txBox="1"/>
          <p:nvPr/>
        </p:nvSpPr>
        <p:spPr>
          <a:xfrm>
            <a:off x="802907" y="2082102"/>
            <a:ext cx="19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66"/>
                </a:solidFill>
              </a:rPr>
              <a:t>cave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E68E6BB-1005-4322-B9EB-33501E1C718A}"/>
              </a:ext>
            </a:extLst>
          </p:cNvPr>
          <p:cNvSpPr txBox="1"/>
          <p:nvPr/>
        </p:nvSpPr>
        <p:spPr>
          <a:xfrm>
            <a:off x="4056899" y="2448527"/>
            <a:ext cx="19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66"/>
                </a:solidFill>
              </a:rPr>
              <a:t>spiderwebs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B17D410-8048-4407-9F0D-191882EFEF83}"/>
              </a:ext>
            </a:extLst>
          </p:cNvPr>
          <p:cNvSpPr txBox="1"/>
          <p:nvPr/>
        </p:nvSpPr>
        <p:spPr>
          <a:xfrm>
            <a:off x="1767549" y="2800110"/>
            <a:ext cx="19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66"/>
                </a:solidFill>
              </a:rPr>
              <a:t>power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A16207D-A7A4-4FBC-973A-BB6E042ACC5C}"/>
              </a:ext>
            </a:extLst>
          </p:cNvPr>
          <p:cNvSpPr txBox="1"/>
          <p:nvPr/>
        </p:nvSpPr>
        <p:spPr>
          <a:xfrm>
            <a:off x="2332893" y="3103252"/>
            <a:ext cx="19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66"/>
                </a:solidFill>
              </a:rPr>
              <a:t>crime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86FDD081-1F74-405B-8C3A-0FDBD2A6C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98" y="4618662"/>
            <a:ext cx="8418842" cy="2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 build="allAtOnce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DC30F56-D84F-4A9F-909F-41365224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6" y="437906"/>
            <a:ext cx="6699330" cy="497895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9BD5819-5D99-4F30-9AEE-704530944B40}"/>
              </a:ext>
            </a:extLst>
          </p:cNvPr>
          <p:cNvSpPr txBox="1"/>
          <p:nvPr/>
        </p:nvSpPr>
        <p:spPr>
          <a:xfrm>
            <a:off x="7556361" y="1351508"/>
            <a:ext cx="4240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a ”blog” </a:t>
            </a:r>
            <a:r>
              <a:rPr lang="hr-HR" sz="2400" dirty="0" err="1"/>
              <a:t>is</a:t>
            </a:r>
            <a:r>
              <a:rPr lang="hr-HR" sz="2400" dirty="0"/>
              <a:t>?</a:t>
            </a:r>
          </a:p>
          <a:p>
            <a:endParaRPr lang="hr-HR" sz="2400" dirty="0">
              <a:solidFill>
                <a:srgbClr val="FF0066"/>
              </a:solidFill>
            </a:endParaRPr>
          </a:p>
          <a:p>
            <a:r>
              <a:rPr lang="hr-HR" sz="2400" dirty="0">
                <a:solidFill>
                  <a:srgbClr val="FF0066"/>
                </a:solidFill>
              </a:rPr>
              <a:t>Blog </a:t>
            </a:r>
            <a:r>
              <a:rPr lang="hr-HR" sz="2400" dirty="0" err="1">
                <a:solidFill>
                  <a:srgbClr val="FF0066"/>
                </a:solidFill>
              </a:rPr>
              <a:t>is</a:t>
            </a:r>
            <a:r>
              <a:rPr lang="hr-HR" sz="2400" dirty="0">
                <a:solidFill>
                  <a:srgbClr val="FF0066"/>
                </a:solidFill>
              </a:rPr>
              <a:t> a short </a:t>
            </a:r>
            <a:r>
              <a:rPr lang="hr-HR" sz="2400" dirty="0" err="1">
                <a:solidFill>
                  <a:srgbClr val="FF0066"/>
                </a:solidFill>
              </a:rPr>
              <a:t>form</a:t>
            </a:r>
            <a:r>
              <a:rPr lang="hr-HR" sz="2400" dirty="0">
                <a:solidFill>
                  <a:srgbClr val="FF0066"/>
                </a:solidFill>
              </a:rPr>
              <a:t> </a:t>
            </a:r>
            <a:r>
              <a:rPr lang="hr-HR" sz="2400" dirty="0" err="1">
                <a:solidFill>
                  <a:srgbClr val="FF0066"/>
                </a:solidFill>
              </a:rPr>
              <a:t>of</a:t>
            </a:r>
            <a:r>
              <a:rPr lang="hr-HR" sz="2400" dirty="0">
                <a:solidFill>
                  <a:srgbClr val="FF0066"/>
                </a:solidFill>
              </a:rPr>
              <a:t> </a:t>
            </a:r>
            <a:r>
              <a:rPr lang="hr-HR" sz="2400" dirty="0" err="1">
                <a:solidFill>
                  <a:srgbClr val="FF0066"/>
                </a:solidFill>
              </a:rPr>
              <a:t>the</a:t>
            </a:r>
            <a:r>
              <a:rPr lang="hr-HR" sz="2400" dirty="0">
                <a:solidFill>
                  <a:srgbClr val="FF0066"/>
                </a:solidFill>
              </a:rPr>
              <a:t> </a:t>
            </a:r>
            <a:r>
              <a:rPr lang="hr-HR" sz="2400" dirty="0" err="1">
                <a:solidFill>
                  <a:srgbClr val="FF0066"/>
                </a:solidFill>
              </a:rPr>
              <a:t>term</a:t>
            </a:r>
            <a:r>
              <a:rPr lang="hr-HR" sz="2400" dirty="0">
                <a:solidFill>
                  <a:srgbClr val="FF0066"/>
                </a:solidFill>
              </a:rPr>
              <a:t> „</a:t>
            </a:r>
            <a:r>
              <a:rPr lang="hr-HR" sz="2400" dirty="0" err="1">
                <a:solidFill>
                  <a:srgbClr val="FF0066"/>
                </a:solidFill>
              </a:rPr>
              <a:t>weblog</a:t>
            </a:r>
            <a:r>
              <a:rPr lang="hr-HR" sz="2400" dirty="0">
                <a:solidFill>
                  <a:srgbClr val="FF0066"/>
                </a:solidFill>
              </a:rPr>
              <a:t>” (web + log, </a:t>
            </a:r>
            <a:r>
              <a:rPr lang="hr-HR" sz="2400" i="1" dirty="0">
                <a:solidFill>
                  <a:srgbClr val="FF0066"/>
                </a:solidFill>
              </a:rPr>
              <a:t>internetski dnevnik</a:t>
            </a:r>
            <a:r>
              <a:rPr lang="hr-HR" sz="2400" dirty="0">
                <a:solidFill>
                  <a:srgbClr val="FF0066"/>
                </a:solidFill>
              </a:rPr>
              <a:t>)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anyone</a:t>
            </a:r>
            <a:r>
              <a:rPr lang="hr-HR" sz="2400" dirty="0"/>
              <a:t> </a:t>
            </a:r>
            <a:r>
              <a:rPr lang="hr-HR" sz="2400" dirty="0" err="1"/>
              <a:t>who</a:t>
            </a:r>
            <a:r>
              <a:rPr lang="hr-HR" sz="2400" dirty="0"/>
              <a:t> </a:t>
            </a:r>
            <a:r>
              <a:rPr lang="hr-HR" sz="2400" dirty="0" err="1"/>
              <a:t>writes</a:t>
            </a:r>
            <a:r>
              <a:rPr lang="hr-HR" sz="2400" dirty="0"/>
              <a:t> a blog?</a:t>
            </a:r>
          </a:p>
          <a:p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2727BED-C56F-446A-BCD7-71A4D9167381}"/>
              </a:ext>
            </a:extLst>
          </p:cNvPr>
          <p:cNvSpPr txBox="1"/>
          <p:nvPr/>
        </p:nvSpPr>
        <p:spPr>
          <a:xfrm>
            <a:off x="7004846" y="335845"/>
            <a:ext cx="48935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/>
              <a:t>Napiši kratak tekst (do 80 riječi) o nekom svom superheroju. Možeš se poslužiti rečenicama iz 8. zadatka, no trebaš dodati barem dvije nove informacije i jednu fotografiju ili ilustraciju.</a:t>
            </a:r>
          </a:p>
          <a:p>
            <a:endParaRPr lang="hr-HR" sz="2200" i="1" dirty="0"/>
          </a:p>
          <a:p>
            <a:r>
              <a:rPr lang="hr-HR" sz="2200" i="1" dirty="0"/>
              <a:t>Prilikom pisanja teksta vodi računa o </a:t>
            </a:r>
            <a:r>
              <a:rPr lang="hr-HR" sz="2200" i="1" dirty="0" err="1"/>
              <a:t>check</a:t>
            </a:r>
            <a:r>
              <a:rPr lang="hr-HR" sz="2200" i="1" dirty="0"/>
              <a:t>-listi koju ste osmislili zajedno s vašim učiteljem.</a:t>
            </a:r>
          </a:p>
          <a:p>
            <a:endParaRPr lang="hr-HR" sz="2200" i="1" dirty="0"/>
          </a:p>
          <a:p>
            <a:r>
              <a:rPr lang="hr-HR" sz="2200" i="1" dirty="0"/>
              <a:t>U parovima zamijenite bilježnice i jedan drugome, uz pomoć </a:t>
            </a:r>
            <a:r>
              <a:rPr lang="hr-HR" sz="2200" i="1" dirty="0" err="1"/>
              <a:t>check</a:t>
            </a:r>
            <a:r>
              <a:rPr lang="hr-HR" sz="2200" i="1" dirty="0"/>
              <a:t>-liste, napišite što ste dobro napravili, a što bi trebali popraviti.</a:t>
            </a:r>
          </a:p>
          <a:p>
            <a:endParaRPr lang="hr-HR" sz="2200" i="1" dirty="0"/>
          </a:p>
          <a:p>
            <a:r>
              <a:rPr lang="hr-HR" sz="2200" i="1" dirty="0"/>
              <a:t>Ispravi pogreške u svom tekstu prema uputama prijatelja i prepiši blog u udžbenik.</a:t>
            </a:r>
          </a:p>
        </p:txBody>
      </p:sp>
    </p:spTree>
    <p:extLst>
      <p:ext uri="{BB962C8B-B14F-4D97-AF65-F5344CB8AC3E}">
        <p14:creationId xmlns:p14="http://schemas.microsoft.com/office/powerpoint/2010/main" val="11752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1525341" y="1871111"/>
            <a:ext cx="9748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hlinkClick r:id="rId2"/>
              </a:rPr>
              <a:t>https://wordwall.net/play/261/682/951</a:t>
            </a:r>
            <a:r>
              <a:rPr lang="hr-HR" sz="2400" dirty="0"/>
              <a:t> </a:t>
            </a:r>
          </a:p>
          <a:p>
            <a:pPr algn="ctr"/>
            <a:r>
              <a:rPr lang="hr-HR" sz="2400" dirty="0">
                <a:hlinkClick r:id="rId3"/>
              </a:rPr>
              <a:t>https://wordwall.net/play/261/684/125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582804" y="301451"/>
            <a:ext cx="1092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dirty="0"/>
          </a:p>
          <a:p>
            <a:pPr algn="ctr"/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</a:t>
            </a:r>
            <a:r>
              <a:rPr lang="hr-HR" sz="2400" dirty="0" err="1"/>
              <a:t>links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</p:txBody>
      </p:sp>
      <p:pic>
        <p:nvPicPr>
          <p:cNvPr id="7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641034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6"/>
              </a:rPr>
              <a:t>https://www.e-sfera.hr/dodatni-digitalni-sadrzaji/901d4dd1-2f14-47aa-b6b8-c027ea8fcfb9/</a:t>
            </a:r>
            <a:r>
              <a:rPr lang="hr-HR" sz="2400" dirty="0"/>
              <a:t> </a:t>
            </a:r>
          </a:p>
          <a:p>
            <a:pPr algn="ctr"/>
            <a:r>
              <a:rPr lang="hr-HR" dirty="0"/>
              <a:t> </a:t>
            </a:r>
          </a:p>
          <a:p>
            <a:pPr algn="ctr"/>
            <a:r>
              <a:rPr lang="hr-HR" sz="2400" b="1" dirty="0" err="1"/>
              <a:t>Female</a:t>
            </a:r>
            <a:r>
              <a:rPr lang="hr-HR" sz="2400" b="1" dirty="0"/>
              <a:t> </a:t>
            </a:r>
            <a:r>
              <a:rPr lang="hr-HR" sz="2400" b="1" dirty="0" err="1"/>
              <a:t>superheroes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299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322</cp:revision>
  <dcterms:created xsi:type="dcterms:W3CDTF">2020-09-19T11:02:00Z</dcterms:created>
  <dcterms:modified xsi:type="dcterms:W3CDTF">2022-09-22T12:32:36Z</dcterms:modified>
</cp:coreProperties>
</file>